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3"/>
  </p:notesMasterIdLst>
  <p:sldIdLst>
    <p:sldId id="352" r:id="rId2"/>
    <p:sldId id="402" r:id="rId3"/>
    <p:sldId id="405" r:id="rId4"/>
    <p:sldId id="401" r:id="rId5"/>
    <p:sldId id="355" r:id="rId6"/>
    <p:sldId id="357" r:id="rId7"/>
    <p:sldId id="353" r:id="rId8"/>
    <p:sldId id="354" r:id="rId9"/>
    <p:sldId id="409" r:id="rId10"/>
    <p:sldId id="356" r:id="rId11"/>
    <p:sldId id="408" r:id="rId12"/>
    <p:sldId id="358" r:id="rId13"/>
    <p:sldId id="359" r:id="rId14"/>
    <p:sldId id="406" r:id="rId15"/>
    <p:sldId id="373" r:id="rId16"/>
    <p:sldId id="362" r:id="rId17"/>
    <p:sldId id="361" r:id="rId18"/>
    <p:sldId id="371" r:id="rId19"/>
    <p:sldId id="360" r:id="rId20"/>
    <p:sldId id="298" r:id="rId21"/>
    <p:sldId id="404" r:id="rId22"/>
    <p:sldId id="365" r:id="rId23"/>
    <p:sldId id="363" r:id="rId24"/>
    <p:sldId id="40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4" r:id="rId33"/>
    <p:sldId id="383" r:id="rId34"/>
    <p:sldId id="382" r:id="rId35"/>
    <p:sldId id="381" r:id="rId36"/>
    <p:sldId id="385" r:id="rId37"/>
    <p:sldId id="387" r:id="rId38"/>
    <p:sldId id="386" r:id="rId39"/>
    <p:sldId id="399" r:id="rId40"/>
    <p:sldId id="400" r:id="rId41"/>
    <p:sldId id="410" r:id="rId42"/>
    <p:sldId id="411" r:id="rId43"/>
    <p:sldId id="412" r:id="rId44"/>
    <p:sldId id="415" r:id="rId45"/>
    <p:sldId id="414" r:id="rId46"/>
    <p:sldId id="413" r:id="rId47"/>
    <p:sldId id="416" r:id="rId48"/>
    <p:sldId id="417" r:id="rId49"/>
    <p:sldId id="418" r:id="rId50"/>
    <p:sldId id="419" r:id="rId51"/>
    <p:sldId id="39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8" r:id="rId6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03" autoAdjust="0"/>
  </p:normalViewPr>
  <p:slideViewPr>
    <p:cSldViewPr>
      <p:cViewPr varScale="1">
        <p:scale>
          <a:sx n="91" d="100"/>
          <a:sy n="91" d="100"/>
        </p:scale>
        <p:origin x="121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eaLnBrk="0" hangingPunct="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eaLnBrk="0" hangingPunct="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04BBFBE-C10F-4A49-84DF-06B7CC1F82A0}" type="datetimeFigureOut">
              <a:rPr lang="en-US"/>
              <a:pPr>
                <a:defRPr/>
              </a:pPr>
              <a:t>7/31/2021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eaLnBrk="0" hangingPunct="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eaLnBrk="0" hangingPunct="0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0D50778-0BFA-4263-9EB2-29898EE528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8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19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1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71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4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73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66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6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56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0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7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38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IN" dirty="0"/>
              <a:t>With Mitsubishi’s commitment to total system solutions and global support the MELSERVO-JE becomes the answer to the world-wide needs in driving system.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D50778-0BFA-4263-9EB2-29898EE528C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_表紙4対3_本体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124200" y="6308725"/>
            <a:ext cx="28956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1201738" y="4054475"/>
            <a:ext cx="6708775" cy="1431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400" b="1" i="1">
                <a:solidFill>
                  <a:srgbClr val="FF0000"/>
                </a:solidFill>
                <a:latin typeface="Cambria" pitchFamily="18" charset="0"/>
                <a:cs typeface="+mn-cs"/>
              </a:rPr>
              <a:t>TechMeet 2012</a:t>
            </a:r>
          </a:p>
          <a:p>
            <a:pPr algn="ctr" eaLnBrk="0" hangingPunct="0">
              <a:defRPr/>
            </a:pPr>
            <a:r>
              <a:rPr lang="en-US" sz="2000">
                <a:solidFill>
                  <a:srgbClr val="000000"/>
                </a:solidFill>
                <a:latin typeface="Cambria" pitchFamily="18" charset="0"/>
                <a:cs typeface="+mn-cs"/>
              </a:rPr>
              <a:t>Factory Automation &amp; Industrial Division</a:t>
            </a:r>
          </a:p>
          <a:p>
            <a:pPr algn="ctr" eaLnBrk="0" hangingPunct="0">
              <a:defRPr/>
            </a:pPr>
            <a:r>
              <a:rPr lang="en-US" sz="2400" b="1">
                <a:solidFill>
                  <a:srgbClr val="000000"/>
                </a:solidFill>
                <a:latin typeface="Cambria" pitchFamily="18" charset="0"/>
                <a:cs typeface="+mn-cs"/>
              </a:rPr>
              <a:t>Mitsubishi Electric India Pvt. Ltd.</a:t>
            </a:r>
          </a:p>
          <a:p>
            <a:pPr algn="ctr" eaLnBrk="0" hangingPunct="0">
              <a:defRPr/>
            </a:pPr>
            <a:r>
              <a:rPr lang="en-US" sz="2000">
                <a:solidFill>
                  <a:srgbClr val="000000"/>
                </a:solidFill>
                <a:latin typeface="Cambria" pitchFamily="18" charset="0"/>
                <a:cs typeface="+mn-cs"/>
              </a:rPr>
              <a:t>Pune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xfrm>
            <a:off x="685800" y="971550"/>
            <a:ext cx="7772400" cy="1470025"/>
          </a:xfrm>
        </p:spPr>
        <p:txBody>
          <a:bodyPr/>
          <a:lstStyle>
            <a:lvl1pPr algn="ctr">
              <a:buClr>
                <a:srgbClr val="000000"/>
              </a:buClr>
              <a:defRPr sz="340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Click to edit Name of Area Office</a:t>
            </a:r>
          </a:p>
        </p:txBody>
      </p:sp>
    </p:spTree>
    <p:extLst>
      <p:ext uri="{BB962C8B-B14F-4D97-AF65-F5344CB8AC3E}">
        <p14:creationId xmlns:p14="http://schemas.microsoft.com/office/powerpoint/2010/main" val="2294127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8BD6A-6E69-4EF0-8742-0DC7056C6F3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86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3225" y="87313"/>
            <a:ext cx="2197100" cy="65420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1925" y="87313"/>
            <a:ext cx="6438900" cy="65420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BDD0D-A90C-4793-ACC0-5D45B74EBCE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CDB77-BC66-4B60-85A5-19E9201D54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68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9ACE3-B608-4B0A-B025-22B0CD1DA03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9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25" y="701675"/>
            <a:ext cx="4318000" cy="5927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5" y="701675"/>
            <a:ext cx="4318000" cy="5927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6FE50-AD47-4C1C-87F0-9A11974A921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82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72A59-ECC5-4B29-B70B-CA9947FC441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15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B8A8B1-4BCE-4590-92C6-0B7E5AA6D9E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82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518DC-BFE4-4895-B89C-172A633E49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4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D2831-4BC2-4CDB-93A9-DA6EB2BD0B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08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D6DF4-2C71-45BB-9D29-753A4E78F9F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51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_PPT_三菱_中面4対3__冠称_01_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1925" y="701675"/>
            <a:ext cx="8788400" cy="59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200" y="6308725"/>
            <a:ext cx="2895600" cy="460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defRPr/>
            </a:pPr>
            <a:endParaRPr lang="en-US">
              <a:solidFill>
                <a:schemeClr val="bg1"/>
              </a:solidFill>
              <a:latin typeface="Arial" charset="0"/>
              <a:cs typeface="+mn-cs"/>
            </a:endParaRPr>
          </a:p>
        </p:txBody>
      </p:sp>
      <p:sp>
        <p:nvSpPr>
          <p:cNvPr id="205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690688" y="87313"/>
            <a:ext cx="5761037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7625" y="6677025"/>
            <a:ext cx="914400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898989"/>
              </a:buClr>
              <a:buSzPct val="100000"/>
              <a:buFont typeface="Calibri" pitchFamily="34" charset="0"/>
              <a:buNone/>
              <a:defRPr sz="1000">
                <a:solidFill>
                  <a:srgbClr val="333399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032625" y="6673850"/>
            <a:ext cx="2132013" cy="1793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898989"/>
              </a:buClr>
              <a:buSzPct val="100000"/>
              <a:buFont typeface="Calibri" pitchFamily="34" charset="0"/>
              <a:buNone/>
              <a:defRPr sz="1000">
                <a:solidFill>
                  <a:srgbClr val="333399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AB6779A5-DED4-45E7-B66C-FAB3495E9A2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Calibri" pitchFamily="34" charset="0"/>
        <a:defRPr sz="2600" b="1">
          <a:solidFill>
            <a:srgbClr val="333399"/>
          </a:solidFill>
          <a:latin typeface="Calibri" pitchFamily="34" charset="0"/>
        </a:defRPr>
      </a:lvl9pPr>
    </p:titleStyle>
    <p:bodyStyle>
      <a:lvl1pPr marL="341313" indent="-341313" algn="just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just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2000">
          <a:solidFill>
            <a:srgbClr val="000000"/>
          </a:solidFill>
          <a:latin typeface="+mn-lt"/>
        </a:defRPr>
      </a:lvl2pPr>
      <a:lvl3pPr marL="1143000" indent="-228600" algn="just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•"/>
        <a:defRPr>
          <a:solidFill>
            <a:srgbClr val="000000"/>
          </a:solidFill>
          <a:latin typeface="+mn-lt"/>
        </a:defRPr>
      </a:lvl3pPr>
      <a:lvl4pPr marL="1600200" indent="-228600" algn="just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–"/>
        <a:defRPr sz="1600">
          <a:solidFill>
            <a:srgbClr val="000000"/>
          </a:solidFill>
          <a:latin typeface="+mn-lt"/>
        </a:defRPr>
      </a:lvl4pPr>
      <a:lvl5pPr marL="2057400" indent="-228600" algn="just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34" charset="0"/>
        <a:buChar char="»"/>
        <a:defRPr sz="1600">
          <a:solidFill>
            <a:srgbClr val="000000"/>
          </a:solidFill>
          <a:latin typeface="+mn-lt"/>
        </a:defRPr>
      </a:lvl5pPr>
      <a:lvl6pPr marL="2514600" indent="-228600" algn="just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600">
          <a:solidFill>
            <a:srgbClr val="000000"/>
          </a:solidFill>
          <a:latin typeface="+mn-lt"/>
        </a:defRPr>
      </a:lvl6pPr>
      <a:lvl7pPr marL="2971800" indent="-228600" algn="just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600">
          <a:solidFill>
            <a:srgbClr val="000000"/>
          </a:solidFill>
          <a:latin typeface="+mn-lt"/>
        </a:defRPr>
      </a:lvl7pPr>
      <a:lvl8pPr marL="3429000" indent="-228600" algn="just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600">
          <a:solidFill>
            <a:srgbClr val="000000"/>
          </a:solidFill>
          <a:latin typeface="+mn-lt"/>
        </a:defRPr>
      </a:lvl8pPr>
      <a:lvl9pPr marL="3886200" indent="-228600" algn="just" defTabSz="457200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Servo%20Training.pptx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FA1%20Documants/MANUAL/SERVO/08%20MRJE/JE-C/MR-JE-C%20Instruction%20Manual_Profile%20Mode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../../All%20Backups/Samples/Test%20MEI/MR-JE/MR-JE-C/CC%20Link%20IE%20Field%20Basic/Full%20Comented%20Sampl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70C78-C29B-4A51-B78B-8B630EC26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23321" r="24167" b="4051"/>
          <a:stretch/>
        </p:blipFill>
        <p:spPr>
          <a:xfrm>
            <a:off x="116048" y="838200"/>
            <a:ext cx="8991600" cy="58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657A8A-8635-4C91-8CEF-A2B1F6088708}"/>
              </a:ext>
            </a:extLst>
          </p:cNvPr>
          <p:cNvSpPr txBox="1"/>
          <p:nvPr/>
        </p:nvSpPr>
        <p:spPr>
          <a:xfrm>
            <a:off x="2514600" y="152400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tx2"/>
                </a:solidFill>
              </a:rPr>
              <a:t>MR-JEC Basic Training</a:t>
            </a:r>
          </a:p>
        </p:txBody>
      </p:sp>
    </p:spTree>
    <p:extLst>
      <p:ext uri="{BB962C8B-B14F-4D97-AF65-F5344CB8AC3E}">
        <p14:creationId xmlns:p14="http://schemas.microsoft.com/office/powerpoint/2010/main" val="419941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E37A1-44F3-4BF6-BC30-1782602FE86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3333" t="9980" r="24167"/>
          <a:stretch/>
        </p:blipFill>
        <p:spPr>
          <a:xfrm>
            <a:off x="1008000" y="1079999"/>
            <a:ext cx="7200000" cy="540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F257CC9-FD6D-4B51-9C3B-1A2314930DCC}"/>
              </a:ext>
            </a:extLst>
          </p:cNvPr>
          <p:cNvSpPr/>
          <p:nvPr/>
        </p:nvSpPr>
        <p:spPr bwMode="auto">
          <a:xfrm>
            <a:off x="4284000" y="3132000"/>
            <a:ext cx="1143000" cy="838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C2D197-620D-441B-A9B4-0C36C0B5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Supply Connections (2)</a:t>
            </a:r>
          </a:p>
        </p:txBody>
      </p:sp>
    </p:spTree>
    <p:extLst>
      <p:ext uri="{BB962C8B-B14F-4D97-AF65-F5344CB8AC3E}">
        <p14:creationId xmlns:p14="http://schemas.microsoft.com/office/powerpoint/2010/main" val="324846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2D197-620D-441B-A9B4-0C36C0B5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Supply Connections 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47152-3821-4CC1-8007-3AD70033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8409"/>
            <a:ext cx="7293012" cy="59878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76FE7C-2E4F-4B45-A551-78BB3989ECCD}"/>
              </a:ext>
            </a:extLst>
          </p:cNvPr>
          <p:cNvSpPr/>
          <p:nvPr/>
        </p:nvSpPr>
        <p:spPr bwMode="auto">
          <a:xfrm>
            <a:off x="4218006" y="2057400"/>
            <a:ext cx="1143000" cy="838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0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706FF-7F89-4AF6-AD1D-382DF765B0D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4167" t="9980" r="25000"/>
          <a:stretch/>
        </p:blipFill>
        <p:spPr>
          <a:xfrm>
            <a:off x="1008000" y="1079999"/>
            <a:ext cx="7200000" cy="540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9A63C06-2FC6-43A7-9374-CDEAEA5A2CF5}"/>
              </a:ext>
            </a:extLst>
          </p:cNvPr>
          <p:cNvSpPr/>
          <p:nvPr/>
        </p:nvSpPr>
        <p:spPr bwMode="auto">
          <a:xfrm>
            <a:off x="4267200" y="3276600"/>
            <a:ext cx="1050000" cy="11430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A57A68-BC5A-4E19-BA8E-73E87C0C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IN" dirty="0"/>
              <a:t>Power Supply Connections (4)</a:t>
            </a:r>
          </a:p>
        </p:txBody>
      </p:sp>
    </p:spTree>
    <p:extLst>
      <p:ext uri="{BB962C8B-B14F-4D97-AF65-F5344CB8AC3E}">
        <p14:creationId xmlns:p14="http://schemas.microsoft.com/office/powerpoint/2010/main" val="185240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F3584-FD9D-4A48-8E00-FA5EC82847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5000" t="21838" r="24999" b="7016"/>
          <a:stretch/>
        </p:blipFill>
        <p:spPr>
          <a:xfrm>
            <a:off x="1008000" y="1080000"/>
            <a:ext cx="7200000" cy="540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2AC2B78-D11C-4983-AF3D-D44D10C2445A}"/>
              </a:ext>
            </a:extLst>
          </p:cNvPr>
          <p:cNvSpPr/>
          <p:nvPr/>
        </p:nvSpPr>
        <p:spPr bwMode="auto">
          <a:xfrm>
            <a:off x="5867400" y="1079998"/>
            <a:ext cx="2057400" cy="288240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898750-1FD3-4EB2-89DE-739F9F50E39D}"/>
              </a:ext>
            </a:extLst>
          </p:cNvPr>
          <p:cNvSpPr/>
          <p:nvPr/>
        </p:nvSpPr>
        <p:spPr bwMode="auto">
          <a:xfrm>
            <a:off x="5410200" y="4038599"/>
            <a:ext cx="2362200" cy="114300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A51E2A-3803-48D7-BF52-EAE8F56F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Connector Pins CN1,CN2,CN3 &amp; CN6</a:t>
            </a:r>
          </a:p>
        </p:txBody>
      </p:sp>
    </p:spTree>
    <p:extLst>
      <p:ext uri="{BB962C8B-B14F-4D97-AF65-F5344CB8AC3E}">
        <p14:creationId xmlns:p14="http://schemas.microsoft.com/office/powerpoint/2010/main" val="4183142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95ED-5F4A-4901-957D-C4C6C8B7F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2400"/>
            <a:ext cx="5761037" cy="614362"/>
          </a:xfrm>
        </p:spPr>
        <p:txBody>
          <a:bodyPr/>
          <a:lstStyle/>
          <a:p>
            <a:r>
              <a:rPr lang="en-IN" dirty="0"/>
              <a:t>CCLink IE Field Basic-Profile Mode</a:t>
            </a:r>
            <a:br>
              <a:rPr lang="en-IN" dirty="0"/>
            </a:br>
            <a:r>
              <a:rPr lang="en-IN" dirty="0"/>
              <a:t>Connection Layout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8FE01-B32C-4272-BC5C-8C8C3C74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63682"/>
            <a:ext cx="6793561" cy="59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2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AAC4C7-0643-4109-8B20-2B8EE8D718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r="13333" b="15578"/>
          <a:stretch/>
        </p:blipFill>
        <p:spPr>
          <a:xfrm>
            <a:off x="1008000" y="1080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133F25-76B2-400E-A512-1286A90F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65139"/>
              </p:ext>
            </p:extLst>
          </p:nvPr>
        </p:nvGraphicFramePr>
        <p:xfrm>
          <a:off x="533400" y="1399851"/>
          <a:ext cx="8001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3235">
                  <a:extLst>
                    <a:ext uri="{9D8B030D-6E8A-4147-A177-3AD203B41FA5}">
                      <a16:colId xmlns:a16="http://schemas.microsoft.com/office/drawing/2014/main" val="1228017777"/>
                    </a:ext>
                  </a:extLst>
                </a:gridCol>
                <a:gridCol w="1882588">
                  <a:extLst>
                    <a:ext uri="{9D8B030D-6E8A-4147-A177-3AD203B41FA5}">
                      <a16:colId xmlns:a16="http://schemas.microsoft.com/office/drawing/2014/main" val="637714922"/>
                    </a:ext>
                  </a:extLst>
                </a:gridCol>
                <a:gridCol w="1764927">
                  <a:extLst>
                    <a:ext uri="{9D8B030D-6E8A-4147-A177-3AD203B41FA5}">
                      <a16:colId xmlns:a16="http://schemas.microsoft.com/office/drawing/2014/main" val="2589518378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53519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Basic Mode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Position Control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Speed Control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Torque Control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9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Positioning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Point Table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Indexer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tx1"/>
                          </a:solidFill>
                        </a:rPr>
                        <a:t>Profile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Position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Speed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>
                          <a:solidFill>
                            <a:schemeClr val="tx1"/>
                          </a:solidFill>
                        </a:rPr>
                        <a:t>Torque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704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3F140E3-6044-49CB-954C-7C9B0D75B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68397"/>
              </p:ext>
            </p:extLst>
          </p:nvPr>
        </p:nvGraphicFramePr>
        <p:xfrm>
          <a:off x="533400" y="1014330"/>
          <a:ext cx="8001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1000">
                  <a:extLst>
                    <a:ext uri="{9D8B030D-6E8A-4147-A177-3AD203B41FA5}">
                      <a16:colId xmlns:a16="http://schemas.microsoft.com/office/drawing/2014/main" val="3557812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Operation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58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28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F769B4-4A0D-42A8-A00A-E4F030848AF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7500" t="41106" r="19167" b="7017"/>
          <a:stretch/>
        </p:blipFill>
        <p:spPr>
          <a:xfrm>
            <a:off x="1008000" y="1080000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6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6FF85-CF07-4ADC-865F-209B84CFA60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2500" t="12946" r="22500" b="5534"/>
          <a:stretch/>
        </p:blipFill>
        <p:spPr>
          <a:xfrm>
            <a:off x="1008000" y="1079999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9BFF6-DF90-4286-BD59-166C83715D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18333" t="12945" r="19167" b="12945"/>
          <a:stretch/>
        </p:blipFill>
        <p:spPr>
          <a:xfrm>
            <a:off x="1008000" y="1079999"/>
            <a:ext cx="72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BEFE-6AF4-4FEF-88E9-B6C5A8F7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MR-JEC Product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4464F-63A9-483E-9EF8-480E0317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02" y="838200"/>
            <a:ext cx="679000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42">
            <a:extLst>
              <a:ext uri="{FF2B5EF4-FFF2-40B4-BE49-F238E27FC236}">
                <a16:creationId xmlns:a16="http://schemas.microsoft.com/office/drawing/2014/main" id="{EBB551A1-B257-4DFE-8AF6-67D70A636A3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/>
          <a:stretch/>
        </p:blipFill>
        <p:spPr>
          <a:xfrm>
            <a:off x="0" y="838200"/>
            <a:ext cx="9144000" cy="516255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43EE0DCA-8F07-45CE-B234-7A6FCC0D3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057650"/>
            <a:ext cx="56880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1pPr>
            <a:lvl2pPr marL="742950" indent="-285750" eaLnBrk="0" hangingPunct="0"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2pPr>
            <a:lvl3pPr marL="1143000" indent="-228600" eaLnBrk="0" hangingPunct="0"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3pPr>
            <a:lvl4pPr marL="1600200" indent="-228600" eaLnBrk="0" hangingPunct="0"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4pPr>
            <a:lvl5pPr marL="2057400" indent="-228600" eaLnBrk="0" hangingPunct="0"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SzPct val="100000"/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SzPct val="100000"/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SzPct val="100000"/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SzPct val="100000"/>
              <a:defRPr kumimoji="1" sz="1500">
                <a:solidFill>
                  <a:srgbClr val="000000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  <a:sym typeface="Arial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ja-JP" sz="4800" b="1" dirty="0">
                <a:solidFill>
                  <a:schemeClr val="tx1"/>
                </a:solidFill>
                <a:ea typeface="HGP創英角ｺﾞｼｯｸUB"/>
                <a:cs typeface="HGP創英角ｺﾞｼｯｸUB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</a:t>
            </a:r>
            <a:r>
              <a:rPr lang="en-US" altLang="ja-JP" sz="4800" b="1" u="sng" dirty="0">
                <a:solidFill>
                  <a:schemeClr val="tx1"/>
                </a:solidFill>
                <a:ea typeface="HGP創英角ｺﾞｼｯｸUB"/>
                <a:cs typeface="HGP創英角ｺﾞｼｯｸUB"/>
                <a:hlinkClick r:id="rId3" action="ppaction://hlinkpres?slideindex=1&amp;slidetitle=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You</a:t>
            </a:r>
            <a:endParaRPr lang="en-US" altLang="ja-JP" sz="4800" b="1" u="sng" dirty="0">
              <a:solidFill>
                <a:schemeClr val="tx1"/>
              </a:solidFill>
              <a:ea typeface="HGP創英角ｺﾞｼｯｸUB"/>
              <a:cs typeface="HGP創英角ｺﾞｼｯｸUB"/>
            </a:endParaRPr>
          </a:p>
        </p:txBody>
      </p:sp>
    </p:spTree>
    <p:extLst>
      <p:ext uri="{BB962C8B-B14F-4D97-AF65-F5344CB8AC3E}">
        <p14:creationId xmlns:p14="http://schemas.microsoft.com/office/powerpoint/2010/main" val="278301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15561-5386-4DAB-AC6C-905F5AC73874}"/>
              </a:ext>
            </a:extLst>
          </p:cNvPr>
          <p:cNvSpPr txBox="1"/>
          <p:nvPr/>
        </p:nvSpPr>
        <p:spPr>
          <a:xfrm>
            <a:off x="1828800" y="2819400"/>
            <a:ext cx="5346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MR-JEC Programming</a:t>
            </a:r>
          </a:p>
        </p:txBody>
      </p:sp>
    </p:spTree>
    <p:extLst>
      <p:ext uri="{BB962C8B-B14F-4D97-AF65-F5344CB8AC3E}">
        <p14:creationId xmlns:p14="http://schemas.microsoft.com/office/powerpoint/2010/main" val="204317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D0CD46-C747-4AA7-BD3E-EBDF536F3A02}"/>
              </a:ext>
            </a:extLst>
          </p:cNvPr>
          <p:cNvSpPr txBox="1"/>
          <p:nvPr/>
        </p:nvSpPr>
        <p:spPr>
          <a:xfrm>
            <a:off x="380206" y="1143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 mode </a:t>
            </a:r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of Profile Position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549FCB-7C9D-4545-9363-77B15119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IN" dirty="0"/>
              <a:t>MR-JEC Profile mode on CC Link IE Field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C2F78-BF90-4CFF-AC70-813585A3B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29" y="1822887"/>
            <a:ext cx="8669339" cy="501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05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383E3B-905F-4574-9448-4603A7E49AF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1667" t="9980" r="23333"/>
          <a:stretch/>
        </p:blipFill>
        <p:spPr>
          <a:xfrm>
            <a:off x="1008000" y="1080000"/>
            <a:ext cx="7200000" cy="54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4BF0FC-3301-452F-83F6-3FB24E93C22D}"/>
              </a:ext>
            </a:extLst>
          </p:cNvPr>
          <p:cNvSpPr/>
          <p:nvPr/>
        </p:nvSpPr>
        <p:spPr bwMode="auto">
          <a:xfrm>
            <a:off x="1828800" y="1080000"/>
            <a:ext cx="5638800" cy="367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23086-84AD-4B0C-9E65-8A6486090401}"/>
              </a:ext>
            </a:extLst>
          </p:cNvPr>
          <p:cNvSpPr txBox="1"/>
          <p:nvPr/>
        </p:nvSpPr>
        <p:spPr>
          <a:xfrm>
            <a:off x="2318399" y="228600"/>
            <a:ext cx="483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Read Write Assembly-CiA402 Profile Mode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B7C2B6-CAB7-482C-B5F8-B61523FCB203}"/>
              </a:ext>
            </a:extLst>
          </p:cNvPr>
          <p:cNvGrpSpPr/>
          <p:nvPr/>
        </p:nvGrpSpPr>
        <p:grpSpPr>
          <a:xfrm>
            <a:off x="899648" y="838200"/>
            <a:ext cx="7308352" cy="5951700"/>
            <a:chOff x="1063808" y="838200"/>
            <a:chExt cx="7014796" cy="6019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4A8485-FBB7-448D-8216-3D13E2D4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2600" y="838200"/>
              <a:ext cx="5804151" cy="6019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98863E-C392-4E68-9840-FCE08D23EED7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21667" t="9980" r="23333"/>
            <a:stretch/>
          </p:blipFill>
          <p:spPr>
            <a:xfrm>
              <a:off x="1063808" y="2373313"/>
              <a:ext cx="7014796" cy="4484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651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D7E6-4062-4920-8BD5-B62EAB2C3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GX Works3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4E49C-79F2-49E5-9E37-DB499660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95" y="2509838"/>
            <a:ext cx="8900809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19E155-F964-43E7-9FE9-CF1E08A34E1C}"/>
              </a:ext>
            </a:extLst>
          </p:cNvPr>
          <p:cNvSpPr txBox="1"/>
          <p:nvPr/>
        </p:nvSpPr>
        <p:spPr>
          <a:xfrm>
            <a:off x="304800" y="1295400"/>
            <a:ext cx="431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-&gt;Open GX Works3 Software in your PC</a:t>
            </a:r>
          </a:p>
        </p:txBody>
      </p:sp>
    </p:spTree>
    <p:extLst>
      <p:ext uri="{BB962C8B-B14F-4D97-AF65-F5344CB8AC3E}">
        <p14:creationId xmlns:p14="http://schemas.microsoft.com/office/powerpoint/2010/main" val="726207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8DA560-5407-421F-A219-8FF55304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64857"/>
            <a:ext cx="8839200" cy="5478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C8AC63-0187-477F-B4FF-091501B9686A}"/>
              </a:ext>
            </a:extLst>
          </p:cNvPr>
          <p:cNvSpPr txBox="1"/>
          <p:nvPr/>
        </p:nvSpPr>
        <p:spPr>
          <a:xfrm>
            <a:off x="2133600" y="1143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Step1 – Add MR-JEC Add-on Profile in GXWorks3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85E85-0C55-4DF7-AF62-3A53B8A4F725}"/>
              </a:ext>
            </a:extLst>
          </p:cNvPr>
          <p:cNvSpPr txBox="1"/>
          <p:nvPr/>
        </p:nvSpPr>
        <p:spPr>
          <a:xfrm>
            <a:off x="123738" y="895525"/>
            <a:ext cx="886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Steps – Open GXWorks3 -&gt;Tool -&gt;Profile Management-&gt; Register-&gt;Add .</a:t>
            </a:r>
            <a:r>
              <a:rPr lang="en-IN" dirty="0" err="1"/>
              <a:t>cspp</a:t>
            </a:r>
            <a:r>
              <a:rPr lang="en-IN" dirty="0"/>
              <a:t> File  </a:t>
            </a:r>
          </a:p>
        </p:txBody>
      </p:sp>
    </p:spTree>
    <p:extLst>
      <p:ext uri="{BB962C8B-B14F-4D97-AF65-F5344CB8AC3E}">
        <p14:creationId xmlns:p14="http://schemas.microsoft.com/office/powerpoint/2010/main" val="3663113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76CE0-9835-4801-B57E-749F717F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963" y="1524000"/>
            <a:ext cx="91440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BC15F-8210-43F4-8AB6-D1E070BD0498}"/>
              </a:ext>
            </a:extLst>
          </p:cNvPr>
          <p:cNvSpPr txBox="1"/>
          <p:nvPr/>
        </p:nvSpPr>
        <p:spPr>
          <a:xfrm>
            <a:off x="533400" y="1066800"/>
            <a:ext cx="458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 Add .</a:t>
            </a:r>
            <a:r>
              <a:rPr lang="en-IN" dirty="0" err="1"/>
              <a:t>cspp</a:t>
            </a:r>
            <a:r>
              <a:rPr lang="en-IN" dirty="0"/>
              <a:t> File of MR-JEC &amp; Register</a:t>
            </a:r>
          </a:p>
        </p:txBody>
      </p:sp>
    </p:spTree>
    <p:extLst>
      <p:ext uri="{BB962C8B-B14F-4D97-AF65-F5344CB8AC3E}">
        <p14:creationId xmlns:p14="http://schemas.microsoft.com/office/powerpoint/2010/main" val="102753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81A3B-454B-417B-931F-4A9322AB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838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556CC-9105-4348-BDB0-26F11CF013ED}"/>
              </a:ext>
            </a:extLst>
          </p:cNvPr>
          <p:cNvSpPr txBox="1"/>
          <p:nvPr/>
        </p:nvSpPr>
        <p:spPr>
          <a:xfrm>
            <a:off x="152400" y="990600"/>
            <a:ext cx="868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 Now We will Create FX5U Program &amp; will do CCLink IE Field Basic Settings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143B8-9306-42F2-91E7-C56E98B9FF2D}"/>
              </a:ext>
            </a:extLst>
          </p:cNvPr>
          <p:cNvSpPr txBox="1"/>
          <p:nvPr/>
        </p:nvSpPr>
        <p:spPr>
          <a:xfrm>
            <a:off x="2133600" y="251977"/>
            <a:ext cx="458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Step2- Create GXWorks3 Program</a:t>
            </a:r>
          </a:p>
        </p:txBody>
      </p:sp>
    </p:spTree>
    <p:extLst>
      <p:ext uri="{BB962C8B-B14F-4D97-AF65-F5344CB8AC3E}">
        <p14:creationId xmlns:p14="http://schemas.microsoft.com/office/powerpoint/2010/main" val="2785925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B0FA8-4E5C-4CA0-B638-F2D378AE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528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CC239-7816-453D-B93D-89B39C5F72ED}"/>
              </a:ext>
            </a:extLst>
          </p:cNvPr>
          <p:cNvSpPr txBox="1"/>
          <p:nvPr/>
        </p:nvSpPr>
        <p:spPr>
          <a:xfrm>
            <a:off x="457200" y="990600"/>
            <a:ext cx="458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-&gt;Open Ethernet Port Settings</a:t>
            </a:r>
          </a:p>
        </p:txBody>
      </p:sp>
    </p:spTree>
    <p:extLst>
      <p:ext uri="{BB962C8B-B14F-4D97-AF65-F5344CB8AC3E}">
        <p14:creationId xmlns:p14="http://schemas.microsoft.com/office/powerpoint/2010/main" val="1638277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5876C-F1D2-44A9-B5F1-618A094F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" y="1600200"/>
            <a:ext cx="9111842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014A8-CC1E-4E6E-9C4F-7C77256D9AFA}"/>
              </a:ext>
            </a:extLst>
          </p:cNvPr>
          <p:cNvSpPr txBox="1"/>
          <p:nvPr/>
        </p:nvSpPr>
        <p:spPr>
          <a:xfrm>
            <a:off x="228600" y="990600"/>
            <a:ext cx="4813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-&gt;Assign PLC IP Address</a:t>
            </a:r>
          </a:p>
        </p:txBody>
      </p:sp>
    </p:spTree>
    <p:extLst>
      <p:ext uri="{BB962C8B-B14F-4D97-AF65-F5344CB8AC3E}">
        <p14:creationId xmlns:p14="http://schemas.microsoft.com/office/powerpoint/2010/main" val="118282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EDB-B3C8-4CCA-9621-5E6D8817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"/>
            <a:ext cx="5761037" cy="614362"/>
          </a:xfrm>
        </p:spPr>
        <p:txBody>
          <a:bodyPr/>
          <a:lstStyle/>
          <a:p>
            <a:r>
              <a:rPr lang="en-IN" dirty="0"/>
              <a:t>Model Designation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DE93E-AAA2-447B-84DE-0F72F6A30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38200"/>
            <a:ext cx="7239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4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2DACE-0F07-4BAD-BE9B-AD7E1A69ABFE}"/>
              </a:ext>
            </a:extLst>
          </p:cNvPr>
          <p:cNvSpPr txBox="1"/>
          <p:nvPr/>
        </p:nvSpPr>
        <p:spPr>
          <a:xfrm>
            <a:off x="228600" y="990600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-&gt;Open CC Link IE Field Basic Setting and Select </a:t>
            </a:r>
            <a:r>
              <a:rPr lang="en-IN" b="1" dirty="0"/>
              <a:t>“Use 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F826E-8100-4480-B464-FC5B2985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" y="1714500"/>
            <a:ext cx="91321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32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0B8E85-4DC8-4314-B8DF-56DE66FD415B}"/>
              </a:ext>
            </a:extLst>
          </p:cNvPr>
          <p:cNvSpPr txBox="1"/>
          <p:nvPr/>
        </p:nvSpPr>
        <p:spPr>
          <a:xfrm>
            <a:off x="228600" y="990600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-&gt;Open Network Configuration Settings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91EF7-8811-4871-9AD8-FC280C01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876"/>
            <a:ext cx="9144000" cy="51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19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F65F7-9591-42DB-846B-8E9613A2E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47800"/>
            <a:ext cx="8991600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11656-443C-4099-9553-C70D0B0B7AEA}"/>
              </a:ext>
            </a:extLst>
          </p:cNvPr>
          <p:cNvSpPr txBox="1"/>
          <p:nvPr/>
        </p:nvSpPr>
        <p:spPr>
          <a:xfrm>
            <a:off x="228600" y="990600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 Add No. of MR-JEC Axes required and Set the IP Address for each Axis </a:t>
            </a:r>
          </a:p>
        </p:txBody>
      </p:sp>
    </p:spTree>
    <p:extLst>
      <p:ext uri="{BB962C8B-B14F-4D97-AF65-F5344CB8AC3E}">
        <p14:creationId xmlns:p14="http://schemas.microsoft.com/office/powerpoint/2010/main" val="3421712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29496-B5B1-40FC-96EE-1BB30F0F77B5}"/>
              </a:ext>
            </a:extLst>
          </p:cNvPr>
          <p:cNvSpPr txBox="1"/>
          <p:nvPr/>
        </p:nvSpPr>
        <p:spPr>
          <a:xfrm>
            <a:off x="228600" y="990600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 Observe the Read/Write Assembly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ACCBE-A420-4269-B1AB-70E4F941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" y="1738698"/>
            <a:ext cx="9144000" cy="51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54D8B5-2709-4EAC-BE60-7CC2B42A9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9F3D26-79AE-4F63-B093-F657675E8F40}"/>
              </a:ext>
            </a:extLst>
          </p:cNvPr>
          <p:cNvSpPr txBox="1"/>
          <p:nvPr/>
        </p:nvSpPr>
        <p:spPr>
          <a:xfrm>
            <a:off x="0" y="990600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</a:t>
            </a:r>
            <a:r>
              <a:rPr lang="en-IN" b="1" dirty="0"/>
              <a:t>Close with Reflecting the Setting,</a:t>
            </a:r>
            <a:r>
              <a:rPr lang="en-IN" dirty="0"/>
              <a:t> Press Yes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0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DE0168-DA1B-44D6-96A2-BD7DFEBB3208}"/>
              </a:ext>
            </a:extLst>
          </p:cNvPr>
          <p:cNvSpPr txBox="1"/>
          <p:nvPr/>
        </p:nvSpPr>
        <p:spPr>
          <a:xfrm>
            <a:off x="0" y="990600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-&gt;Open </a:t>
            </a:r>
            <a:r>
              <a:rPr lang="en-IN" b="1" dirty="0"/>
              <a:t>Refresh Settings </a:t>
            </a:r>
            <a:r>
              <a:rPr lang="en-IN" dirty="0"/>
              <a:t>under </a:t>
            </a:r>
            <a:r>
              <a:rPr lang="en-IN" b="1" dirty="0"/>
              <a:t>CC Link IE Field Basic </a:t>
            </a:r>
            <a:r>
              <a:rPr lang="en-IN" dirty="0"/>
              <a:t>Setting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C3C1B-42C2-4B5C-BDF0-25315DF6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142"/>
            <a:ext cx="9144000" cy="514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41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9591F-A757-4A37-AE0C-A8E3C025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" y="1676400"/>
            <a:ext cx="9144000" cy="5223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5EF0FF-5B26-448A-BD6A-014845C4F0C2}"/>
              </a:ext>
            </a:extLst>
          </p:cNvPr>
          <p:cNvSpPr txBox="1"/>
          <p:nvPr/>
        </p:nvSpPr>
        <p:spPr>
          <a:xfrm>
            <a:off x="0" y="838200"/>
            <a:ext cx="9067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-&gt;Specify applicable devices for  Rx, Ry, RWr and </a:t>
            </a:r>
            <a:r>
              <a:rPr lang="en-IN" dirty="0" err="1"/>
              <a:t>RWw</a:t>
            </a:r>
            <a:r>
              <a:rPr lang="en-IN" dirty="0"/>
              <a:t> Assembly and Apply it.</a:t>
            </a:r>
          </a:p>
          <a:p>
            <a:r>
              <a:rPr lang="en-IN" dirty="0"/>
              <a:t>-&gt; </a:t>
            </a:r>
            <a:r>
              <a:rPr lang="en-IN" b="1" dirty="0"/>
              <a:t>For 1 Station, </a:t>
            </a:r>
            <a:r>
              <a:rPr lang="en-IN" dirty="0"/>
              <a:t>Rx-64 Bits , RY-64 Bits , RWr- 32 16Bit Register &amp; RWw- 32 16Bit Register required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122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9C25A-4977-4296-AB41-5BC9BAA15FB2}"/>
              </a:ext>
            </a:extLst>
          </p:cNvPr>
          <p:cNvSpPr txBox="1">
            <a:spLocks/>
          </p:cNvSpPr>
          <p:nvPr/>
        </p:nvSpPr>
        <p:spPr>
          <a:xfrm>
            <a:off x="1690687" y="-27264"/>
            <a:ext cx="5761037" cy="614362"/>
          </a:xfrm>
          <a:prstGeom prst="rect">
            <a:avLst/>
          </a:prstGeom>
        </p:spPr>
        <p:txBody>
          <a:bodyPr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9pPr>
          </a:lstStyle>
          <a:p>
            <a:r>
              <a:rPr lang="en-US" kern="0" dirty="0"/>
              <a:t>MR-JEC Read/Write Assembly</a:t>
            </a:r>
          </a:p>
          <a:p>
            <a:r>
              <a:rPr lang="en-US" kern="0" dirty="0"/>
              <a:t> (From Network Instruction Manual)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255117-6635-4A8D-8DC4-07718DCC1B6D}"/>
              </a:ext>
            </a:extLst>
          </p:cNvPr>
          <p:cNvGrpSpPr/>
          <p:nvPr/>
        </p:nvGrpSpPr>
        <p:grpSpPr>
          <a:xfrm>
            <a:off x="1063808" y="838200"/>
            <a:ext cx="7014796" cy="6019800"/>
            <a:chOff x="1063808" y="838200"/>
            <a:chExt cx="7014796" cy="6019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2EE337-8F80-4BE9-9A0A-F5F671DBB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838200"/>
              <a:ext cx="5804151" cy="6019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4A1207-AFB5-4147-89E9-142AF5FC9AF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21667" t="9980" r="23333"/>
            <a:stretch/>
          </p:blipFill>
          <p:spPr>
            <a:xfrm>
              <a:off x="1063808" y="2373313"/>
              <a:ext cx="7014796" cy="4484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8977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C314B-23F1-4C4C-AEA8-1DB31B24128B}"/>
              </a:ext>
            </a:extLst>
          </p:cNvPr>
          <p:cNvGrpSpPr/>
          <p:nvPr/>
        </p:nvGrpSpPr>
        <p:grpSpPr>
          <a:xfrm>
            <a:off x="1" y="1676400"/>
            <a:ext cx="9629168" cy="5028882"/>
            <a:chOff x="1" y="1676400"/>
            <a:chExt cx="9629168" cy="5028882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ECC90E-1D13-40CB-8D30-EE506DB2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0258" y="1676400"/>
              <a:ext cx="4178911" cy="49842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1E32F4-23F4-4A9E-8B15-397F255F8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7665" y="1720996"/>
              <a:ext cx="4243442" cy="49842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31966A-3817-45A5-A00C-61D52F20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417" y="1693607"/>
              <a:ext cx="3883124" cy="49842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FE6E2F-C488-40EC-A077-38D4EBB1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1720997"/>
              <a:ext cx="3886199" cy="4984285"/>
            </a:xfrm>
            <a:prstGeom prst="rect">
              <a:avLst/>
            </a:prstGeom>
          </p:spPr>
        </p:pic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D746679A-CA02-480C-AFA1-F7B15BE7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US" dirty="0"/>
              <a:t>Adding Device Assembly Comment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C8A54-0CFE-497F-A33E-0D0231B3CB50}"/>
              </a:ext>
            </a:extLst>
          </p:cNvPr>
          <p:cNvSpPr txBox="1"/>
          <p:nvPr/>
        </p:nvSpPr>
        <p:spPr>
          <a:xfrm>
            <a:off x="228600" y="786898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-&gt;Add Device Comment in GX Works3 as per manual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520DC3-7628-4E9E-9BD3-1406AA9BD924}"/>
              </a:ext>
            </a:extLst>
          </p:cNvPr>
          <p:cNvSpPr txBox="1"/>
          <p:nvPr/>
        </p:nvSpPr>
        <p:spPr>
          <a:xfrm>
            <a:off x="1483787" y="1042977"/>
            <a:ext cx="1777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Write Assembly</a:t>
            </a:r>
          </a:p>
          <a:p>
            <a:r>
              <a:rPr lang="en-US" dirty="0">
                <a:highlight>
                  <a:srgbClr val="FFFF00"/>
                </a:highlight>
              </a:rPr>
              <a:t>(Word)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C30DF3-2C4C-4970-BDA0-6CED660DBE73}"/>
              </a:ext>
            </a:extLst>
          </p:cNvPr>
          <p:cNvSpPr txBox="1"/>
          <p:nvPr/>
        </p:nvSpPr>
        <p:spPr>
          <a:xfrm>
            <a:off x="3733984" y="1031371"/>
            <a:ext cx="1777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Read Assembly</a:t>
            </a:r>
          </a:p>
          <a:p>
            <a:r>
              <a:rPr lang="en-US" dirty="0">
                <a:highlight>
                  <a:srgbClr val="FFFF00"/>
                </a:highlight>
              </a:rPr>
              <a:t>(Word)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517AD-8FD4-4D0A-BF39-0F3D0DBBB776}"/>
              </a:ext>
            </a:extLst>
          </p:cNvPr>
          <p:cNvSpPr txBox="1"/>
          <p:nvPr/>
        </p:nvSpPr>
        <p:spPr>
          <a:xfrm>
            <a:off x="5674095" y="1014164"/>
            <a:ext cx="1777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Write Assembly</a:t>
            </a:r>
          </a:p>
          <a:p>
            <a:r>
              <a:rPr lang="en-US" dirty="0">
                <a:highlight>
                  <a:srgbClr val="FFFF00"/>
                </a:highlight>
              </a:rPr>
              <a:t>(Bits)</a:t>
            </a: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503F7C-904A-4D74-BFC6-E5F790951AC7}"/>
              </a:ext>
            </a:extLst>
          </p:cNvPr>
          <p:cNvSpPr txBox="1"/>
          <p:nvPr/>
        </p:nvSpPr>
        <p:spPr>
          <a:xfrm>
            <a:off x="7391400" y="990600"/>
            <a:ext cx="1777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Read Assembly</a:t>
            </a:r>
          </a:p>
          <a:p>
            <a:r>
              <a:rPr lang="en-US" dirty="0">
                <a:highlight>
                  <a:srgbClr val="FFFF00"/>
                </a:highlight>
              </a:rPr>
              <a:t>(Bits)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7329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E634A-C6CE-44A8-A1E9-43FA1AC4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24E8D-B43F-451A-8C70-873721E1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3209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DC6E3-DD77-4EEF-B778-B253FF3ADEA6}"/>
              </a:ext>
            </a:extLst>
          </p:cNvPr>
          <p:cNvSpPr txBox="1"/>
          <p:nvPr/>
        </p:nvSpPr>
        <p:spPr>
          <a:xfrm>
            <a:off x="35653" y="857347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-&gt;Step1-Start Cyclic Communication</a:t>
            </a:r>
            <a:endParaRPr lang="en-I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590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C95B-05B5-4449-8B67-10169DD0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MR-JEC Connections and Peripherals Equipment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4F89A-D010-45F0-9A92-8B96EA65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9" y="762000"/>
            <a:ext cx="5233274" cy="60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00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7324-C049-490D-8190-82455F40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1EE28-E738-43E6-8BB6-AA9B14D0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9067800" cy="967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7F14B-30C2-4DCB-A602-31E7A407BB28}"/>
              </a:ext>
            </a:extLst>
          </p:cNvPr>
          <p:cNvSpPr txBox="1"/>
          <p:nvPr/>
        </p:nvSpPr>
        <p:spPr>
          <a:xfrm>
            <a:off x="9787" y="3006371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Step3-Check for Axis Ready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31F15-80C4-4709-BC4B-95125F1E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" y="3429000"/>
            <a:ext cx="9137172" cy="1059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78422-484A-4D0D-B1B1-35190D36AA2A}"/>
              </a:ext>
            </a:extLst>
          </p:cNvPr>
          <p:cNvSpPr txBox="1"/>
          <p:nvPr/>
        </p:nvSpPr>
        <p:spPr>
          <a:xfrm>
            <a:off x="0" y="1055629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Step2- Enabling the Servo (SON)</a:t>
            </a:r>
            <a:endParaRPr lang="en-I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3521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FB3B-E0F9-4275-A2FD-FD871DD2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Basic Parameters Values-Page1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5B52D-AD5D-4D8E-A288-160A3443FD27}"/>
              </a:ext>
            </a:extLst>
          </p:cNvPr>
          <p:cNvSpPr txBox="1"/>
          <p:nvPr/>
        </p:nvSpPr>
        <p:spPr>
          <a:xfrm>
            <a:off x="177006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Step4 – Set &amp; Monitor the Parameters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0025860-0CF1-4BA8-B40B-99CE3C6C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6" y="1273017"/>
            <a:ext cx="7785544" cy="55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13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C1A7-0918-440E-B677-669E4855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Basic Parameters Values-Page2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65E6B-F5F2-46C2-8171-A5BE28B8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945"/>
            <a:ext cx="9144000" cy="50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54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D6B6-F266-4AAB-A5DB-7654F17D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Write Basic Parameters Values-Page3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12009-02E6-428B-A268-D5B3F08C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0" y="1371848"/>
            <a:ext cx="9144000" cy="510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0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A5DB-A4B1-4716-84AA-687C88FDE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Homing Mode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23766-7F51-4A4E-ABA9-511B18444E86}"/>
              </a:ext>
            </a:extLst>
          </p:cNvPr>
          <p:cNvSpPr txBox="1"/>
          <p:nvPr/>
        </p:nvSpPr>
        <p:spPr>
          <a:xfrm>
            <a:off x="177006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Step5 – Make the Servo Home 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63FD7D-4E15-409E-8E84-94B50BBD3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231"/>
            <a:ext cx="9144000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9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72A7-1BD2-485A-99D8-768D997A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Jog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89689-C3DA-42FC-A0DA-BA34A111FEC1}"/>
              </a:ext>
            </a:extLst>
          </p:cNvPr>
          <p:cNvSpPr txBox="1"/>
          <p:nvPr/>
        </p:nvSpPr>
        <p:spPr>
          <a:xfrm>
            <a:off x="177006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Step6 – Jog Mode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EFB5DCD2-3AEF-4112-A952-B260925E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536"/>
            <a:ext cx="9144000" cy="28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3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4E7D-7031-4B11-9C8D-58FB03CD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Profile Position Mode 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57FD9-6FE0-457E-ABEE-ACB5609F37A8}"/>
              </a:ext>
            </a:extLst>
          </p:cNvPr>
          <p:cNvSpPr txBox="1"/>
          <p:nvPr/>
        </p:nvSpPr>
        <p:spPr>
          <a:xfrm>
            <a:off x="76200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Step6 – Servo Absolute and Incremental Positioning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AA553-4448-4B24-8314-03EE851A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97046"/>
            <a:ext cx="7772400" cy="5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3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884E-36ED-4333-A7D2-C188C61C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27DEE-34F3-4DEC-A705-51AD53FA6167}"/>
              </a:ext>
            </a:extLst>
          </p:cNvPr>
          <p:cNvSpPr txBox="1"/>
          <p:nvPr/>
        </p:nvSpPr>
        <p:spPr>
          <a:xfrm>
            <a:off x="76200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-&gt;Step7 – Action at the End of Every Operation before Next Start Trigger </a:t>
            </a:r>
            <a:endParaRPr lang="en-IN" dirty="0">
              <a:highlight>
                <a:srgbClr val="00FF00"/>
              </a:highlight>
            </a:endParaRP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737C78-63A6-491D-BE26-9E75BF0F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7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6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030CD-7AE8-4635-95B0-F4846E39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Servo Alarm Reset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104C238-9E20-4E60-BF6F-915925AB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" y="1752600"/>
            <a:ext cx="9144000" cy="3886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80E9FA-55CA-47B8-9745-059CF58D056D}"/>
              </a:ext>
            </a:extLst>
          </p:cNvPr>
          <p:cNvSpPr txBox="1"/>
          <p:nvPr/>
        </p:nvSpPr>
        <p:spPr>
          <a:xfrm>
            <a:off x="76200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-&gt;Step7 – Resetting the Servo Fault</a:t>
            </a:r>
            <a:endParaRPr lang="en-I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7966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3C91D-F5BF-4882-B9B8-9FDA9F79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Torque Control Mode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3F73FCE-1F57-41E7-BB9A-28558522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" y="1473687"/>
            <a:ext cx="8610600" cy="53843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C0F7E-CC07-47DB-907D-0F0646A0C05E}"/>
              </a:ext>
            </a:extLst>
          </p:cNvPr>
          <p:cNvSpPr txBox="1"/>
          <p:nvPr/>
        </p:nvSpPr>
        <p:spPr>
          <a:xfrm>
            <a:off x="76200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-&gt;Step7 – Torque Control Mode</a:t>
            </a:r>
            <a:endParaRPr lang="en-I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854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42C63-0F38-45F8-9C0F-F79311ACE51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4167" t="11463" r="25000" b="1088"/>
          <a:stretch/>
        </p:blipFill>
        <p:spPr>
          <a:xfrm>
            <a:off x="1008000" y="1080000"/>
            <a:ext cx="7200000" cy="5400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3D7D12-0C84-4CEE-B012-93FBC1D1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IN" sz="2400" dirty="0"/>
              <a:t>MR-JEC Connections and Peripherals Equipment</a:t>
            </a:r>
          </a:p>
        </p:txBody>
      </p:sp>
    </p:spTree>
    <p:extLst>
      <p:ext uri="{BB962C8B-B14F-4D97-AF65-F5344CB8AC3E}">
        <p14:creationId xmlns:p14="http://schemas.microsoft.com/office/powerpoint/2010/main" val="1705548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F77D-7C7F-4B73-8B17-7B8E150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Stopping the Servo while movement </a:t>
            </a:r>
          </a:p>
        </p:txBody>
      </p:sp>
      <p:pic>
        <p:nvPicPr>
          <p:cNvPr id="5" name="Picture 4" descr="Box and whisker chart&#10;&#10;Description automatically generated with low confidence">
            <a:extLst>
              <a:ext uri="{FF2B5EF4-FFF2-40B4-BE49-F238E27FC236}">
                <a16:creationId xmlns:a16="http://schemas.microsoft.com/office/drawing/2014/main" id="{8DBFE965-40DB-4BCC-BFC7-5175F222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" y="1440830"/>
            <a:ext cx="7543800" cy="5412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E5FD5-DE82-4DAE-8BB9-50C095D78FA2}"/>
              </a:ext>
            </a:extLst>
          </p:cNvPr>
          <p:cNvSpPr txBox="1"/>
          <p:nvPr/>
        </p:nvSpPr>
        <p:spPr>
          <a:xfrm>
            <a:off x="76200" y="838200"/>
            <a:ext cx="878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</a:t>
            </a:r>
            <a:r>
              <a:rPr lang="en-US" dirty="0">
                <a:highlight>
                  <a:srgbClr val="00FF00"/>
                </a:highlight>
              </a:rPr>
              <a:t>Step7 – Stopping the Servo While Movement /Interrupting Servo Movement</a:t>
            </a:r>
            <a:endParaRPr lang="en-I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23380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8601-8337-4D49-B14E-8269934A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Creating MR-JEC Servo Program  </a:t>
            </a:r>
          </a:p>
        </p:txBody>
      </p:sp>
      <p:pic>
        <p:nvPicPr>
          <p:cNvPr id="8" name="Content Placeholder 7" descr="A picture containing text, electronics, parking&#10;&#10;Description automatically generated">
            <a:extLst>
              <a:ext uri="{FF2B5EF4-FFF2-40B4-BE49-F238E27FC236}">
                <a16:creationId xmlns:a16="http://schemas.microsoft.com/office/drawing/2014/main" id="{E1796EED-5219-4F22-BB69-7B9A02EBE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782116"/>
            <a:ext cx="3276600" cy="3988571"/>
          </a:xfr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78EC36FA-5E67-479E-AF2C-1EB677325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50728"/>
            <a:ext cx="6858000" cy="17830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C11761-B889-4C97-8D1F-67E22A701BBA}"/>
              </a:ext>
            </a:extLst>
          </p:cNvPr>
          <p:cNvSpPr txBox="1"/>
          <p:nvPr/>
        </p:nvSpPr>
        <p:spPr>
          <a:xfrm>
            <a:off x="4800600" y="4407069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9933"/>
                </a:highlight>
              </a:rPr>
              <a:t>MR-JEC</a:t>
            </a:r>
          </a:p>
        </p:txBody>
      </p:sp>
    </p:spTree>
    <p:extLst>
      <p:ext uri="{BB962C8B-B14F-4D97-AF65-F5344CB8AC3E}">
        <p14:creationId xmlns:p14="http://schemas.microsoft.com/office/powerpoint/2010/main" val="1496086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CE8091C-BF84-4C2C-B0BF-0B955BA5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US" dirty="0"/>
              <a:t>Open MR-Configurator2 and Add </a:t>
            </a:r>
            <a:br>
              <a:rPr lang="en-US" dirty="0"/>
            </a:br>
            <a:r>
              <a:rPr lang="en-US" dirty="0"/>
              <a:t>MR-JEC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05B55-67AC-476B-A926-15D4F5D76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06" y="2057400"/>
            <a:ext cx="8788400" cy="4943475"/>
          </a:xfrm>
          <a:noFill/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354D5B95-26E7-4ADC-BF29-BCB2702D4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5" y="886776"/>
            <a:ext cx="4356261" cy="11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537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83E4-0DFA-43FB-A5B7-8E6FF7A7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 IP Address to MR-JEC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157CE-9E29-42B4-841B-A52DC91A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" y="1752468"/>
            <a:ext cx="9067801" cy="5100638"/>
          </a:xfrm>
        </p:spPr>
      </p:pic>
    </p:spTree>
    <p:extLst>
      <p:ext uri="{BB962C8B-B14F-4D97-AF65-F5344CB8AC3E}">
        <p14:creationId xmlns:p14="http://schemas.microsoft.com/office/powerpoint/2010/main" val="837828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470F-B0DA-49CD-A338-30FFAF43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Control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930F-038E-41FC-9485-64133E7C3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-&gt; Select Control Mode to </a:t>
            </a:r>
            <a:r>
              <a:rPr lang="en-IN" dirty="0">
                <a:highlight>
                  <a:srgbClr val="FF9933"/>
                </a:highlight>
              </a:rPr>
              <a:t>Profile Mode </a:t>
            </a:r>
          </a:p>
          <a:p>
            <a:pPr marL="0" indent="0">
              <a:buNone/>
            </a:pPr>
            <a:r>
              <a:rPr lang="en-IN" dirty="0"/>
              <a:t>-&gt; Rotation direction can be selected from </a:t>
            </a:r>
            <a:r>
              <a:rPr lang="en-IN" dirty="0">
                <a:highlight>
                  <a:srgbClr val="FF9933"/>
                </a:highlight>
              </a:rPr>
              <a:t>Rotation Direction Selection </a:t>
            </a:r>
            <a:r>
              <a:rPr lang="en-IN" dirty="0"/>
              <a:t>Tab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EA6061-3227-435B-B525-CC1EEC95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1868484"/>
            <a:ext cx="8864600" cy="498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3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9BE6-F7E8-4493-B091-B5843520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Position Detection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A2B09-66F9-4279-96CC-E7FEBC8663F7}"/>
              </a:ext>
            </a:extLst>
          </p:cNvPr>
          <p:cNvSpPr txBox="1"/>
          <p:nvPr/>
        </p:nvSpPr>
        <p:spPr>
          <a:xfrm>
            <a:off x="152400" y="895542"/>
            <a:ext cx="871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-&gt; Select Position detection method selection – </a:t>
            </a:r>
            <a:r>
              <a:rPr lang="en-IN" b="1" dirty="0">
                <a:highlight>
                  <a:srgbClr val="FF9933"/>
                </a:highlight>
              </a:rPr>
              <a:t>Absolute</a:t>
            </a:r>
            <a:r>
              <a:rPr lang="en-IN" dirty="0"/>
              <a:t>  or  </a:t>
            </a:r>
            <a:r>
              <a:rPr lang="en-IN" b="1" dirty="0">
                <a:highlight>
                  <a:srgbClr val="FF9933"/>
                </a:highlight>
              </a:rPr>
              <a:t>Incremental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ABC30-B03C-4F9B-BEDD-131A1EC5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" y="1458741"/>
            <a:ext cx="9144000" cy="53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5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35D7-4FE5-4F90-969F-9556E872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 Electronic Gear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F5FF3-8068-4259-9BBC-435A10C6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4" y="1689333"/>
            <a:ext cx="9144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5D6A01-6DDF-48E3-B16F-EBCAED4CB467}"/>
              </a:ext>
            </a:extLst>
          </p:cNvPr>
          <p:cNvSpPr txBox="1"/>
          <p:nvPr/>
        </p:nvSpPr>
        <p:spPr>
          <a:xfrm>
            <a:off x="152400" y="895542"/>
            <a:ext cx="871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-&gt; Set </a:t>
            </a:r>
            <a:r>
              <a:rPr lang="en-IN" dirty="0">
                <a:highlight>
                  <a:srgbClr val="FF9933"/>
                </a:highlight>
              </a:rPr>
              <a:t>Electronic Gear </a:t>
            </a:r>
            <a:r>
              <a:rPr lang="en-IN" dirty="0"/>
              <a:t>and </a:t>
            </a:r>
            <a:r>
              <a:rPr lang="en-IN" dirty="0">
                <a:highlight>
                  <a:srgbClr val="FF9933"/>
                </a:highlight>
              </a:rPr>
              <a:t>In Position Range </a:t>
            </a:r>
            <a:r>
              <a:rPr lang="en-IN" dirty="0"/>
              <a:t>in </a:t>
            </a:r>
            <a:r>
              <a:rPr lang="en-IN" dirty="0">
                <a:highlight>
                  <a:srgbClr val="FF9933"/>
                </a:highlight>
              </a:rPr>
              <a:t>Position Control </a:t>
            </a:r>
            <a:r>
              <a:rPr lang="en-IN" dirty="0"/>
              <a:t>Tab</a:t>
            </a:r>
            <a:endParaRPr lang="en-IN" b="1" dirty="0">
              <a:highlight>
                <a:srgbClr val="FF9933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19866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F852-BFFC-42E2-A781-C78CCD1D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Electronic Gear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3E6EF-68FB-42E0-BD4B-805AD084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3" y="1592233"/>
            <a:ext cx="8991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0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9265-B172-47D5-BE82-A0ED3ACE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Homing Method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14EA1-7F4F-4910-B8F5-3BB020D0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4" y="1818872"/>
            <a:ext cx="9144000" cy="5039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9011A-1349-439B-BF9F-86DFAF862FDA}"/>
              </a:ext>
            </a:extLst>
          </p:cNvPr>
          <p:cNvSpPr txBox="1"/>
          <p:nvPr/>
        </p:nvSpPr>
        <p:spPr>
          <a:xfrm>
            <a:off x="152400" y="895542"/>
            <a:ext cx="871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-&gt; Select </a:t>
            </a:r>
            <a:r>
              <a:rPr lang="en-IN" dirty="0">
                <a:highlight>
                  <a:srgbClr val="FF9933"/>
                </a:highlight>
              </a:rPr>
              <a:t>Home Position Return Method</a:t>
            </a:r>
          </a:p>
          <a:p>
            <a:pPr marL="0" indent="0">
              <a:buNone/>
            </a:pPr>
            <a:r>
              <a:rPr lang="en-IN" dirty="0"/>
              <a:t>-&gt; For Dog Based Homing and Limit Sensors , We also need </a:t>
            </a:r>
            <a:r>
              <a:rPr lang="en-IN" dirty="0">
                <a:highlight>
                  <a:srgbClr val="FF9933"/>
                </a:highlight>
              </a:rPr>
              <a:t>MR-ECN1</a:t>
            </a:r>
            <a:r>
              <a:rPr lang="en-IN" dirty="0"/>
              <a:t>  /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>
                <a:highlight>
                  <a:srgbClr val="FF9933"/>
                </a:highlight>
              </a:rPr>
              <a:t>MR-J2CMP2</a:t>
            </a:r>
            <a:r>
              <a:rPr lang="en-IN" dirty="0"/>
              <a:t> CN1 Connector in MR-JEC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0111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36FC-E0C1-4E9D-9AC3-545D6703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Auto ON assignments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A2893-6215-491C-9B42-69F5A855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2" y="1670458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D74B6-35AB-44DA-A877-D0D768FF2E7D}"/>
              </a:ext>
            </a:extLst>
          </p:cNvPr>
          <p:cNvSpPr txBox="1"/>
          <p:nvPr/>
        </p:nvSpPr>
        <p:spPr>
          <a:xfrm>
            <a:off x="152400" y="895542"/>
            <a:ext cx="871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-&gt; If Not Using IO Connector , Make Auto On Assignment Under the </a:t>
            </a:r>
            <a:r>
              <a:rPr lang="en-IN" dirty="0">
                <a:highlight>
                  <a:srgbClr val="FF9933"/>
                </a:highlight>
              </a:rPr>
              <a:t>Digital IO</a:t>
            </a:r>
            <a:r>
              <a:rPr lang="en-IN" dirty="0"/>
              <a:t> Tab for LSP,LSN &amp; EM2/EM1</a:t>
            </a:r>
            <a:endParaRPr lang="en-IN" b="1" dirty="0">
              <a:highlight>
                <a:srgbClr val="FF9933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2495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DFA6B-4F46-49B8-897A-8699B7D1175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4167" t="9980" r="25834"/>
          <a:stretch/>
        </p:blipFill>
        <p:spPr>
          <a:xfrm>
            <a:off x="1008000" y="1079999"/>
            <a:ext cx="7200000" cy="5400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6BDEED-A70B-41EC-A3AC-44C72071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87313"/>
            <a:ext cx="5761037" cy="614362"/>
          </a:xfrm>
        </p:spPr>
        <p:txBody>
          <a:bodyPr/>
          <a:lstStyle/>
          <a:p>
            <a:r>
              <a:rPr lang="en-IN" sz="2400" dirty="0"/>
              <a:t>MR-JEC Connections and Peripherals Equipment</a:t>
            </a:r>
          </a:p>
        </p:txBody>
      </p:sp>
    </p:spTree>
    <p:extLst>
      <p:ext uri="{BB962C8B-B14F-4D97-AF65-F5344CB8AC3E}">
        <p14:creationId xmlns:p14="http://schemas.microsoft.com/office/powerpoint/2010/main" val="409771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70D5-1469-466A-8EAF-575F7C48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Tuning Mode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CB03F-37FB-48F4-AFB4-5B666852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187"/>
            <a:ext cx="9144000" cy="4468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3F3FE-23C3-4BB1-9119-BDB25988DB2B}"/>
              </a:ext>
            </a:extLst>
          </p:cNvPr>
          <p:cNvSpPr txBox="1"/>
          <p:nvPr/>
        </p:nvSpPr>
        <p:spPr>
          <a:xfrm>
            <a:off x="152400" y="895542"/>
            <a:ext cx="871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-&gt; Keep Gain Adjustment mode/Tuning Mode on Default Setting(Auto Tuning Mode1) at </a:t>
            </a:r>
            <a:r>
              <a:rPr lang="en-IN" dirty="0" err="1"/>
              <a:t>Startup</a:t>
            </a:r>
            <a:r>
              <a:rPr lang="en-IN" dirty="0"/>
              <a:t> and Later as per the application requirement</a:t>
            </a:r>
            <a:endParaRPr lang="en-IN" b="1" dirty="0">
              <a:highlight>
                <a:srgbClr val="FF9933"/>
              </a:highligh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759C9F-913F-4488-9669-1A600BE2421B}"/>
              </a:ext>
            </a:extLst>
          </p:cNvPr>
          <p:cNvSpPr txBox="1">
            <a:spLocks/>
          </p:cNvSpPr>
          <p:nvPr/>
        </p:nvSpPr>
        <p:spPr bwMode="auto">
          <a:xfrm>
            <a:off x="914400" y="6096000"/>
            <a:ext cx="75438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itchFamily="34" charset="0"/>
              <a:defRPr sz="2600" b="1">
                <a:solidFill>
                  <a:srgbClr val="333399"/>
                </a:solidFill>
                <a:latin typeface="Calibri" pitchFamily="34" charset="0"/>
              </a:defRPr>
            </a:lvl9pPr>
          </a:lstStyle>
          <a:p>
            <a:r>
              <a:rPr lang="en-IN" kern="0" dirty="0"/>
              <a:t>Download the Servo Program using Mini USB Cable</a:t>
            </a:r>
          </a:p>
        </p:txBody>
      </p:sp>
    </p:spTree>
    <p:extLst>
      <p:ext uri="{BB962C8B-B14F-4D97-AF65-F5344CB8AC3E}">
        <p14:creationId xmlns:p14="http://schemas.microsoft.com/office/powerpoint/2010/main" val="24162051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D66A-D7ED-4007-BA80-D10EA8E3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49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ED7626-25D4-4BE8-9938-7608C6E1A1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5000" t="9980" r="26667" b="7016"/>
          <a:stretch/>
        </p:blipFill>
        <p:spPr>
          <a:xfrm>
            <a:off x="2057400" y="1153200"/>
            <a:ext cx="6912600" cy="54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880DD0-BF35-42F8-BF0E-C1EC663D939C}"/>
              </a:ext>
            </a:extLst>
          </p:cNvPr>
          <p:cNvSpPr txBox="1"/>
          <p:nvPr/>
        </p:nvSpPr>
        <p:spPr>
          <a:xfrm>
            <a:off x="3429000" y="3048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Architecture-1</a:t>
            </a:r>
          </a:p>
        </p:txBody>
      </p:sp>
    </p:spTree>
    <p:extLst>
      <p:ext uri="{BB962C8B-B14F-4D97-AF65-F5344CB8AC3E}">
        <p14:creationId xmlns:p14="http://schemas.microsoft.com/office/powerpoint/2010/main" val="319022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6F225-DE78-4B87-849C-2230489ECBE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4167" t="9980" r="25000" b="1087"/>
          <a:stretch/>
        </p:blipFill>
        <p:spPr>
          <a:xfrm>
            <a:off x="914400" y="1066800"/>
            <a:ext cx="720000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24DDAC-4CC8-463C-858E-35433D6B1998}"/>
              </a:ext>
            </a:extLst>
          </p:cNvPr>
          <p:cNvSpPr txBox="1"/>
          <p:nvPr/>
        </p:nvSpPr>
        <p:spPr>
          <a:xfrm>
            <a:off x="3429000" y="3048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Architecture-2</a:t>
            </a:r>
          </a:p>
        </p:txBody>
      </p:sp>
    </p:spTree>
    <p:extLst>
      <p:ext uri="{BB962C8B-B14F-4D97-AF65-F5344CB8AC3E}">
        <p14:creationId xmlns:p14="http://schemas.microsoft.com/office/powerpoint/2010/main" val="219939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2D197-620D-441B-A9B4-0C36C0B5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 Supply Connections (1)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CBBD9-A65F-49F0-934C-BCD1A53A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838200"/>
            <a:ext cx="7521592" cy="576884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AEB6C6-0AA3-4722-BCDD-A409D8613B34}"/>
              </a:ext>
            </a:extLst>
          </p:cNvPr>
          <p:cNvSpPr/>
          <p:nvPr/>
        </p:nvSpPr>
        <p:spPr bwMode="auto">
          <a:xfrm>
            <a:off x="3951296" y="2057400"/>
            <a:ext cx="1143000" cy="8382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4700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2_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10056</TotalTime>
  <Words>1023</Words>
  <Application>Microsoft Office PowerPoint</Application>
  <PresentationFormat>On-screen Show (4:3)</PresentationFormat>
  <Paragraphs>137</Paragraphs>
  <Slides>61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</vt:lpstr>
      <vt:lpstr>Times New Roman</vt:lpstr>
      <vt:lpstr>2_Office Theme</vt:lpstr>
      <vt:lpstr>PowerPoint Presentation</vt:lpstr>
      <vt:lpstr>MR-JEC Product Range</vt:lpstr>
      <vt:lpstr>Model Designation</vt:lpstr>
      <vt:lpstr>MR-JEC Connections and Peripherals Equipment</vt:lpstr>
      <vt:lpstr>MR-JEC Connections and Peripherals Equipment</vt:lpstr>
      <vt:lpstr>MR-JEC Connections and Peripherals Equipment</vt:lpstr>
      <vt:lpstr>PowerPoint Presentation</vt:lpstr>
      <vt:lpstr>PowerPoint Presentation</vt:lpstr>
      <vt:lpstr>Power Supply Connections (1)</vt:lpstr>
      <vt:lpstr>Power Supply Connections (2)</vt:lpstr>
      <vt:lpstr>Power Supply Connections (3)</vt:lpstr>
      <vt:lpstr>Power Supply Connections (4)</vt:lpstr>
      <vt:lpstr>Connector Pins CN1,CN2,CN3 &amp; CN6</vt:lpstr>
      <vt:lpstr>CCLink IE Field Basic-Profile Mode Connection Layout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MR-JEC Profile mode on CC Link IE Field Basic</vt:lpstr>
      <vt:lpstr>PowerPoint Presentation</vt:lpstr>
      <vt:lpstr>Creating GX Works3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Device Assembly Comment</vt:lpstr>
      <vt:lpstr>Creating Program</vt:lpstr>
      <vt:lpstr>PowerPoint Presentation</vt:lpstr>
      <vt:lpstr>Write Basic Parameters Values-Page1</vt:lpstr>
      <vt:lpstr>Write Basic Parameters Values-Page2</vt:lpstr>
      <vt:lpstr>Write Basic Parameters Values-Page3</vt:lpstr>
      <vt:lpstr>Homing Mode   </vt:lpstr>
      <vt:lpstr>Jog Mode</vt:lpstr>
      <vt:lpstr>Profile Position Mode Pp</vt:lpstr>
      <vt:lpstr>PowerPoint Presentation</vt:lpstr>
      <vt:lpstr>Servo Alarm Reset</vt:lpstr>
      <vt:lpstr>Torque Control Mode</vt:lpstr>
      <vt:lpstr>Stopping the Servo while movement </vt:lpstr>
      <vt:lpstr>Creating MR-JEC Servo Program  </vt:lpstr>
      <vt:lpstr>Open MR-Configurator2 and Add  MR-JEC</vt:lpstr>
      <vt:lpstr>Assign IP Address to MR-JEC </vt:lpstr>
      <vt:lpstr>Select Control Mode</vt:lpstr>
      <vt:lpstr>Select Position Detection Method</vt:lpstr>
      <vt:lpstr>Set Electronic Gear </vt:lpstr>
      <vt:lpstr>Setting Electronic Gear</vt:lpstr>
      <vt:lpstr>Select Homing Method </vt:lpstr>
      <vt:lpstr>Make Auto ON assignments </vt:lpstr>
      <vt:lpstr>Tuning Mode Selection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</dc:creator>
  <cp:lastModifiedBy>Kamalkant.Pant</cp:lastModifiedBy>
  <cp:revision>455</cp:revision>
  <cp:lastPrinted>2021-07-31T08:19:43Z</cp:lastPrinted>
  <dcterms:created xsi:type="dcterms:W3CDTF">1601-01-01T00:00:00Z</dcterms:created>
  <dcterms:modified xsi:type="dcterms:W3CDTF">2021-07-31T12:27:14Z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